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67" r:id="rId2"/>
    <p:sldId id="293" r:id="rId3"/>
    <p:sldId id="259" r:id="rId4"/>
    <p:sldId id="294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69" r:id="rId13"/>
    <p:sldId id="266" r:id="rId14"/>
    <p:sldId id="268" r:id="rId15"/>
    <p:sldId id="271" r:id="rId16"/>
    <p:sldId id="270" r:id="rId17"/>
    <p:sldId id="274" r:id="rId18"/>
    <p:sldId id="272" r:id="rId19"/>
    <p:sldId id="281" r:id="rId20"/>
    <p:sldId id="273" r:id="rId21"/>
    <p:sldId id="275" r:id="rId22"/>
    <p:sldId id="276" r:id="rId23"/>
    <p:sldId id="289" r:id="rId24"/>
    <p:sldId id="292" r:id="rId25"/>
    <p:sldId id="277" r:id="rId26"/>
    <p:sldId id="282" r:id="rId27"/>
    <p:sldId id="283" r:id="rId28"/>
    <p:sldId id="284" r:id="rId29"/>
    <p:sldId id="285" r:id="rId30"/>
    <p:sldId id="291" r:id="rId31"/>
    <p:sldId id="290" r:id="rId32"/>
    <p:sldId id="286" r:id="rId33"/>
    <p:sldId id="287" r:id="rId34"/>
    <p:sldId id="279" r:id="rId35"/>
    <p:sldId id="288" r:id="rId36"/>
    <p:sldId id="280" r:id="rId37"/>
    <p:sldId id="296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BDC16-4D26-4B27-8294-B443B3D8E887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3BB4-74B9-428D-A558-2F2B123A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FD39-1BFB-45C1-8E70-A18DB1547019}" type="datetime1">
              <a:rPr lang="en-US" smtClean="0"/>
              <a:t>4/21/2014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307-2322-4AF1-ACB3-CAEA4C2BD71E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7D30-ACA4-4F5E-9CA9-31424A4D4E92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D45745-42AB-48EE-8214-D04442D36AA4}" type="datetime1">
              <a:rPr lang="en-US" smtClean="0"/>
              <a:t>4/21/2014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E57-DC81-447B-A31D-477C8176927A}" type="datetime1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758C-EFFD-4982-8999-4AAD08629E13}" type="datetime1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4446-562E-4C16-8E24-5FFA138C82B8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B8-B9DA-4A91-AD41-E77922790AD4}" type="datetime1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2B6-22AE-4ECE-B89F-1B418AE3CB7B}" type="datetime1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25AF8-ACC5-4C57-9170-5EF37DCB9A80}" type="datetime1">
              <a:rPr lang="en-US" smtClean="0"/>
              <a:t>4/21/2014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FD2E-271C-4E8F-9DDD-C4EAC1C77FD8}" type="datetime1">
              <a:rPr lang="en-US" smtClean="0"/>
              <a:t>4/21/2014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DF8DF1-D490-4881-A734-68BE865CB01E}" type="datetime1">
              <a:rPr lang="en-US" smtClean="0"/>
              <a:t>4/21/2014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elizabeth.bingham@knox.kyschools.us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7E19B8-AB5B-4A50-BC29-5E910C5BA5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EERTI</a:t>
            </a:r>
            <a:br>
              <a:rPr lang="en-US" b="1" dirty="0" smtClean="0"/>
            </a:br>
            <a:r>
              <a:rPr lang="en-US" b="1" dirty="0" smtClean="0"/>
              <a:t>Continuing Group	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1447800"/>
            <a:ext cx="4895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16 x 35 – 5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Grade 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CLASSROOM CLIP   5.3  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</a:t>
            </a:r>
            <a:r>
              <a:rPr lang="en-US" dirty="0"/>
              <a:t>planning </a:t>
            </a:r>
            <a:r>
              <a:rPr lang="en-US" dirty="0" smtClean="0"/>
              <a:t>before </a:t>
            </a:r>
            <a:r>
              <a:rPr lang="en-US" dirty="0"/>
              <a:t>a number talk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the problem that is "just </a:t>
            </a:r>
            <a:r>
              <a:rPr lang="en-US" dirty="0" smtClean="0"/>
              <a:t>right"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learning target should determine the numbers and operations that are chosen.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z="4000" spc="0" dirty="0">
                <a:ln>
                  <a:noFill/>
                </a:ln>
                <a:solidFill>
                  <a:schemeClr val="bg1"/>
                </a:solidFill>
                <a:effectLst/>
              </a:rPr>
              <a:t>5. Purposeful Computation Problems</a:t>
            </a:r>
            <a:r>
              <a:rPr lang="en-US" sz="2600" spc="0" dirty="0">
                <a:ln>
                  <a:noFill/>
                </a:ln>
                <a:solidFill>
                  <a:prstClr val="white"/>
                </a:solidFill>
                <a:effectLst/>
              </a:rPr>
              <a:t/>
            </a:r>
            <a:br>
              <a:rPr lang="en-US" sz="2600" spc="0" dirty="0">
                <a:ln>
                  <a:noFill/>
                </a:ln>
                <a:solidFill>
                  <a:prstClr val="white"/>
                </a:solidFill>
                <a:effectLst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3276600"/>
          </a:xfrm>
        </p:spPr>
        <p:txBody>
          <a:bodyPr/>
          <a:lstStyle/>
          <a:p>
            <a:r>
              <a:rPr lang="en-US" sz="4400" dirty="0" smtClean="0"/>
              <a:t>HOW DOES</a:t>
            </a:r>
            <a:br>
              <a:rPr lang="en-US" sz="4400" dirty="0" smtClean="0"/>
            </a:br>
            <a:r>
              <a:rPr lang="en-US" sz="4400" dirty="0" smtClean="0"/>
              <a:t>NUMBER TALKS</a:t>
            </a:r>
            <a:br>
              <a:rPr lang="en-US" sz="4400" dirty="0" smtClean="0"/>
            </a:br>
            <a:r>
              <a:rPr lang="en-US" sz="4400" dirty="0" smtClean="0"/>
              <a:t>RELATE</a:t>
            </a:r>
            <a:br>
              <a:rPr lang="en-US" sz="4400" dirty="0" smtClean="0"/>
            </a:br>
            <a:r>
              <a:rPr lang="en-US" sz="4400" dirty="0" smtClean="0"/>
              <a:t>TO </a:t>
            </a:r>
            <a:br>
              <a:rPr lang="en-US" sz="4400" dirty="0" smtClean="0"/>
            </a:br>
            <a:r>
              <a:rPr lang="en-US" sz="4400" dirty="0" smtClean="0"/>
              <a:t>MATH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855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MATHEMATICAL PRACTICES 1 - 4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4055"/>
            <a:ext cx="7233976" cy="47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5202" y="387927"/>
            <a:ext cx="86868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MATHEMATICAL PRACTICES 5 - 8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40804" cy="48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Try to do every </a:t>
            </a:r>
            <a:r>
              <a:rPr lang="en-US" sz="8000" dirty="0"/>
              <a:t>day for a small amount of time (</a:t>
            </a:r>
            <a:r>
              <a:rPr lang="en-US" sz="8000" dirty="0" smtClean="0"/>
              <a:t>10-15 minutes</a:t>
            </a:r>
            <a:r>
              <a:rPr lang="en-US" sz="8000" dirty="0"/>
              <a:t>)…a few minutes often is much better than a lot of minutes every once in awhile</a:t>
            </a:r>
            <a:r>
              <a:rPr lang="en-US" sz="8000" dirty="0" smtClean="0"/>
              <a:t>.                             NO MORE THAN  15 MINUTES</a:t>
            </a:r>
          </a:p>
          <a:p>
            <a:endParaRPr lang="en-US" sz="8000" dirty="0"/>
          </a:p>
          <a:p>
            <a:r>
              <a:rPr lang="en-US" sz="8000" dirty="0" smtClean="0"/>
              <a:t>Establish </a:t>
            </a:r>
            <a:r>
              <a:rPr lang="en-US" sz="8000" dirty="0"/>
              <a:t>a </a:t>
            </a:r>
            <a:r>
              <a:rPr lang="en-US" sz="8000" dirty="0" smtClean="0"/>
              <a:t>routine – thumbs up when you are ready and have an answer…another finger up if you have another way to solve this problem.  </a:t>
            </a:r>
          </a:p>
          <a:p>
            <a:endParaRPr lang="en-US" sz="80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sz="5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Number Talk Ideas: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305800" cy="6629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chemeClr val="bg1"/>
                </a:solidFill>
              </a:rPr>
              <a:t>Ask questions and let the kids do the talking</a:t>
            </a:r>
            <a:r>
              <a:rPr lang="en-US" sz="4000" b="1" u="sng" dirty="0" smtClean="0">
                <a:solidFill>
                  <a:schemeClr val="bg1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r>
              <a:rPr lang="en-US" sz="2400" dirty="0"/>
              <a:t>	What did you see?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>
                <a:solidFill>
                  <a:schemeClr val="bg1"/>
                </a:solidFill>
              </a:rPr>
              <a:t>How did you see it?</a:t>
            </a:r>
          </a:p>
          <a:p>
            <a:pPr algn="l"/>
            <a:r>
              <a:rPr lang="en-US" sz="2400" dirty="0"/>
              <a:t>	Did anyone see it a different way?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>
                <a:solidFill>
                  <a:schemeClr val="bg1"/>
                </a:solidFill>
              </a:rPr>
              <a:t>How did you think about that?</a:t>
            </a:r>
          </a:p>
          <a:p>
            <a:pPr algn="l"/>
            <a:r>
              <a:rPr lang="en-US" sz="2400" dirty="0"/>
              <a:t>	How did you figure it out?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>
                <a:solidFill>
                  <a:schemeClr val="bg1"/>
                </a:solidFill>
              </a:rPr>
              <a:t>What did you do next?</a:t>
            </a:r>
            <a:r>
              <a:rPr lang="en-US" sz="2400" dirty="0"/>
              <a:t>	</a:t>
            </a:r>
          </a:p>
          <a:p>
            <a:pPr algn="l"/>
            <a:r>
              <a:rPr lang="en-US" sz="2400" dirty="0"/>
              <a:t>	Why did you do that?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>
                <a:solidFill>
                  <a:schemeClr val="bg1"/>
                </a:solidFill>
              </a:rPr>
              <a:t>Did someone solve the problem a different way?</a:t>
            </a:r>
          </a:p>
          <a:p>
            <a:pPr algn="l"/>
            <a:r>
              <a:rPr lang="en-US" sz="2400" dirty="0"/>
              <a:t>	What strategies do you see being used?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Use </a:t>
            </a:r>
            <a:r>
              <a:rPr lang="en-US" sz="4000" dirty="0">
                <a:solidFill>
                  <a:schemeClr val="bg1"/>
                </a:solidFill>
              </a:rPr>
              <a:t>different mediums</a:t>
            </a:r>
            <a:r>
              <a:rPr lang="en-US" sz="4000" dirty="0" smtClean="0">
                <a:solidFill>
                  <a:schemeClr val="bg1"/>
                </a:solidFill>
              </a:rPr>
              <a:t>…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/>
              <a:t>Whiteboard</a:t>
            </a:r>
          </a:p>
          <a:p>
            <a:endParaRPr lang="en-US" sz="2800" dirty="0" smtClean="0"/>
          </a:p>
          <a:p>
            <a:r>
              <a:rPr lang="en-US" sz="2800" dirty="0" smtClean="0"/>
              <a:t>chart paper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smartboard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05800" cy="6096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Name/label </a:t>
            </a:r>
            <a:r>
              <a:rPr lang="en-US" sz="4000" b="1" dirty="0">
                <a:solidFill>
                  <a:schemeClr val="bg1"/>
                </a:solidFill>
              </a:rPr>
              <a:t>the strategies that your students talk about using</a:t>
            </a:r>
            <a:r>
              <a:rPr lang="en-US" sz="4000" b="1" dirty="0" smtClean="0">
                <a:solidFill>
                  <a:schemeClr val="bg1"/>
                </a:solidFill>
              </a:rPr>
              <a:t>…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pPr algn="l"/>
            <a:r>
              <a:rPr lang="en-US" sz="2000" dirty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doubles                       counting 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doubles+1                    constant difference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decompose		friendly number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make a </a:t>
            </a:r>
            <a:r>
              <a:rPr lang="en-US" sz="2800" dirty="0" smtClean="0">
                <a:solidFill>
                  <a:schemeClr val="tx1"/>
                </a:solidFill>
              </a:rPr>
              <a:t>ten			doubling and halving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counting </a:t>
            </a:r>
            <a:r>
              <a:rPr lang="en-US" sz="2800" dirty="0" smtClean="0">
                <a:solidFill>
                  <a:schemeClr val="tx1"/>
                </a:solidFill>
              </a:rPr>
              <a:t>on		partial product	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mtClean="0"/>
              <a:t>ETC…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sentence starters…</a:t>
            </a:r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/>
              <a:t>My strategy was..."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I agree/disagree with you because..."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I know a different way..."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I hear you say that..."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What would happen if..."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HELP STUDENTS GET STARTED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811">
            <a:off x="6391954" y="4334553"/>
            <a:ext cx="2084147" cy="20841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Elizabeth Jean Bingham</a:t>
            </a:r>
          </a:p>
          <a:p>
            <a:r>
              <a:rPr lang="en-US" dirty="0" smtClean="0"/>
              <a:t>Central Elementary</a:t>
            </a:r>
          </a:p>
          <a:p>
            <a:endParaRPr lang="en-US" dirty="0"/>
          </a:p>
          <a:p>
            <a:r>
              <a:rPr lang="en-US" dirty="0" smtClean="0"/>
              <a:t>Elizabeth.bingham@knox.kyschools.us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*Create a safe environment during the number talks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96200" cy="57721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417885" cy="540831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00"/>
            <a:ext cx="6705600" cy="66548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782"/>
            <a:ext cx="5410200" cy="7213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799"/>
            <a:ext cx="5257800" cy="678805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K.1 CLIP	  KINDERGARTEN CLASSROOM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KINDERGARTEN CLASSROOM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the teacher,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questions that are generally open and probing for meaning.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the students,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encouragement student-to-student talk in small groups by helping each other clarify where they are having difficulty and focusing on making sense of the problem, not just put numbers into a formula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u="sng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Questioning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the teacher,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a teacher asking for     more than one way to solve the problem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the student,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students sharing their thinking with each other and whole class without prompting or little probing from teacher.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Explaining Mathematical Thinking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the teacher,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teachers working with student errors or letting the student’s ideas guide the direction of lesson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lvl="0" fontAlgn="base"/>
            <a:endParaRPr lang="en-US" dirty="0"/>
          </a:p>
          <a:p>
            <a:pPr lvl="0" fontAlgn="base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the students,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students relying on their own ideas or thinking. Their ideas are valued and worthwhile.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Source of Mathematical Ideas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81400"/>
          </a:xfrm>
        </p:spPr>
        <p:txBody>
          <a:bodyPr/>
          <a:lstStyle/>
          <a:p>
            <a:pPr lvl="0" fontAlgn="base"/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the teacher,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should see teachers supporting students as they evaluate each other’s work or thinking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lvl="0" fontAlgn="base"/>
            <a:endParaRPr lang="en-US" dirty="0"/>
          </a:p>
          <a:p>
            <a:pPr lvl="0" fontAlgn="base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For the students,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you should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see students agreeing or disagreeing with each other in order to understand 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Responsibility for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4300" dirty="0" smtClean="0">
                <a:solidFill>
                  <a:schemeClr val="bg1"/>
                </a:solidFill>
              </a:rPr>
              <a:t>1</a:t>
            </a:r>
            <a:r>
              <a:rPr lang="en-US" sz="4300" dirty="0">
                <a:solidFill>
                  <a:schemeClr val="bg1"/>
                </a:solidFill>
              </a:rPr>
              <a:t>. Classroom environment </a:t>
            </a:r>
            <a:r>
              <a:rPr lang="en-US" sz="4300" dirty="0" smtClean="0">
                <a:solidFill>
                  <a:schemeClr val="bg1"/>
                </a:solidFill>
              </a:rPr>
              <a:t>is the key!!</a:t>
            </a:r>
          </a:p>
          <a:p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a cohesive math </a:t>
            </a:r>
            <a:r>
              <a:rPr lang="en-US" dirty="0" smtClean="0"/>
              <a:t>community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risk-free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esignate </a:t>
            </a:r>
            <a:r>
              <a:rPr lang="en-US" dirty="0"/>
              <a:t>a place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students sit altogether on the </a:t>
            </a:r>
            <a:r>
              <a:rPr lang="en-US" dirty="0" smtClean="0"/>
              <a:t>floor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place </a:t>
            </a:r>
            <a:r>
              <a:rPr lang="en-US" dirty="0"/>
              <a:t>to </a:t>
            </a:r>
            <a:r>
              <a:rPr lang="en-US" dirty="0" smtClean="0"/>
              <a:t>write…. </a:t>
            </a:r>
            <a:r>
              <a:rPr lang="en-US" dirty="0"/>
              <a:t>in Number Talks the teacher does the </a:t>
            </a:r>
            <a:r>
              <a:rPr lang="en-US" dirty="0" smtClean="0"/>
              <a:t>recording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Key Components of Number Talks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589">
            <a:off x="5389334" y="1912308"/>
            <a:ext cx="3019425" cy="21567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479654">
            <a:off x="457200" y="19812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MATH TALK a waste of my time?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9677400" cy="4572000"/>
          </a:xfrm>
        </p:spPr>
        <p:txBody>
          <a:bodyPr>
            <a:normAutofit/>
          </a:bodyPr>
          <a:lstStyle/>
          <a:p>
            <a:r>
              <a:rPr lang="en-US" dirty="0"/>
              <a:t>FRAMEWORK FOR TEACHING PROFICIENCY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2A</a:t>
            </a:r>
            <a:r>
              <a:rPr lang="en-US" sz="2400" dirty="0" smtClean="0"/>
              <a:t>:  </a:t>
            </a:r>
            <a:r>
              <a:rPr lang="en-US" sz="2400" dirty="0"/>
              <a:t>Creating an Environment of Respect and </a:t>
            </a:r>
            <a:r>
              <a:rPr lang="en-US" sz="2400" dirty="0" smtClean="0"/>
              <a:t>Rapport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</a:t>
            </a:r>
            <a:r>
              <a:rPr lang="en-US" sz="2400" dirty="0" smtClean="0"/>
              <a:t>2B:   </a:t>
            </a:r>
            <a:r>
              <a:rPr lang="en-US" sz="2400" dirty="0"/>
              <a:t>Establishing a Culture for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2C:  Managing Classroom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2D:  Managing Student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3A:  Communicating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3B:  </a:t>
            </a:r>
            <a:r>
              <a:rPr lang="en-US" sz="2200" dirty="0"/>
              <a:t>Using Questioning/Prompts and Discussion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3C:  Engaging Students in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Comp. 3D:  Using Assessment in Instruction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PROFESSIONAL GROWTH AND EFFECTIVENESS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Revoicing</a:t>
            </a:r>
            <a:r>
              <a:rPr lang="en-US" b="1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(“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So you’re saying that it’s an odd number?”) :  When students talk about mathematics, it’s often very difficult to understand what they say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marL="514350" indent="-514350" fontAlgn="base">
              <a:buAutoNum type="arabicPeriod"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2.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Repeating</a:t>
            </a:r>
            <a:r>
              <a:rPr lang="en-US" b="1" u="sng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:  </a:t>
            </a:r>
            <a:r>
              <a:rPr lang="en-US" b="1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Asking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Students to Restate Someone E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lse’s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Reasoning. </a:t>
            </a:r>
            <a:endParaRPr lang="en-US" b="1" dirty="0" smtClean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(“Can you repeat what he just said in your own words?”) </a:t>
            </a:r>
            <a:endParaRPr lang="en-US" b="1" dirty="0" smtClean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3.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Reasoning</a:t>
            </a:r>
            <a:r>
              <a:rPr lang="en-US" b="1" u="sng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: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Asking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students to Apply Their Own Reasoning to Someone Else’s Reasoning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(“Do you agree or disagree and why?”)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Five Talk Moves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4.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Adding </a:t>
            </a:r>
            <a:r>
              <a:rPr lang="en-US" b="1" u="sng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on: 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Prompting Students for Further Participation.  </a:t>
            </a:r>
            <a:endParaRPr lang="en-US" b="1" dirty="0" smtClean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b="1" dirty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(“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Would someone like to add something more to this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?”)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5.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Waiting</a:t>
            </a:r>
            <a:r>
              <a:rPr lang="en-US" b="1" u="sng" dirty="0"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Using Wait Time.  </a:t>
            </a:r>
            <a:endParaRPr lang="en-US" b="1" dirty="0" smtClean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b="1" dirty="0">
              <a:effectLst>
                <a:outerShdw blurRad="50000" dist="50800" dir="750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(“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Take your </a:t>
            </a:r>
            <a:r>
              <a:rPr lang="en-US" b="1" dirty="0" err="1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time..we’ll</a:t>
            </a:r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 wait…”)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05800" cy="1143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dirty="0" smtClean="0">
                <a:solidFill>
                  <a:schemeClr val="tx1"/>
                </a:solidFill>
              </a:rPr>
              <a:t>TALKING </a:t>
            </a:r>
            <a:r>
              <a:rPr lang="en-US" dirty="0">
                <a:solidFill>
                  <a:schemeClr val="tx1"/>
                </a:solidFill>
              </a:rPr>
              <a:t>about their mathematical </a:t>
            </a:r>
            <a:r>
              <a:rPr lang="en-US" dirty="0" smtClean="0">
                <a:solidFill>
                  <a:schemeClr val="tx1"/>
                </a:solidFill>
              </a:rPr>
              <a:t>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dirty="0">
                <a:solidFill>
                  <a:schemeClr val="tx1"/>
                </a:solidFill>
              </a:rPr>
              <a:t>mathematical </a:t>
            </a:r>
            <a:r>
              <a:rPr lang="en-US" dirty="0" smtClean="0">
                <a:solidFill>
                  <a:schemeClr val="tx1"/>
                </a:solidFill>
              </a:rPr>
              <a:t>lingo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dirty="0" smtClean="0">
                <a:solidFill>
                  <a:schemeClr val="tx1"/>
                </a:solidFill>
              </a:rPr>
              <a:t>proposing multiple </a:t>
            </a:r>
            <a:r>
              <a:rPr lang="en-US" dirty="0">
                <a:solidFill>
                  <a:schemeClr val="tx1"/>
                </a:solidFill>
              </a:rPr>
              <a:t>solutions or ways of solving a </a:t>
            </a:r>
            <a:r>
              <a:rPr lang="en-US" dirty="0" smtClean="0">
                <a:solidFill>
                  <a:schemeClr val="tx1"/>
                </a:solidFill>
              </a:rPr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dirty="0" smtClean="0">
                <a:solidFill>
                  <a:schemeClr val="tx1"/>
                </a:solidFill>
              </a:rPr>
              <a:t>analyzing </a:t>
            </a:r>
            <a:r>
              <a:rPr lang="en-US" dirty="0">
                <a:solidFill>
                  <a:schemeClr val="tx1"/>
                </a:solidFill>
              </a:rPr>
              <a:t>and critique the solutions and shared thought processes of their peers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 TALKS ARE…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Help us understand your thinking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Did anyone else think of this differently?</a:t>
            </a:r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Does everyone have the same idea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What questions do you have?</a:t>
            </a:r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What is confusing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What was the big idea that helped you make sense of this</a:t>
            </a:r>
            <a:r>
              <a:rPr lang="en-US" b="1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What are people still wondering?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MORE QUESTIONING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SHORT MATH TALKS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STUDENTS TALKING</a:t>
            </a:r>
          </a:p>
          <a:p>
            <a:endParaRPr lang="en-US" dirty="0" smtClean="0"/>
          </a:p>
          <a:p>
            <a:r>
              <a:rPr lang="en-US" dirty="0" smtClean="0"/>
              <a:t>STUDENTS THINKING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STUDENTS EXPLAINING /JUSTIFYING</a:t>
            </a:r>
          </a:p>
          <a:p>
            <a:endParaRPr lang="en-US" dirty="0"/>
          </a:p>
          <a:p>
            <a:r>
              <a:rPr lang="en-US" dirty="0" smtClean="0"/>
              <a:t>TEACHER WRITING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EYE OPENING</a:t>
            </a:r>
          </a:p>
          <a:p>
            <a:endParaRPr lang="en-US" dirty="0" smtClean="0"/>
          </a:p>
          <a:p>
            <a:r>
              <a:rPr lang="en-US" dirty="0" smtClean="0"/>
              <a:t>A SAFE ENVIRONMENT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NUMBER TALKS ARE…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3.7     </a:t>
            </a:r>
            <a:r>
              <a:rPr lang="en-US" smtClean="0"/>
              <a:t>Multiplication String      7 X 7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Grade Classroom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MAKE AND TAKE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TEACHER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T.3 CLIP	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19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2.  </a:t>
            </a:r>
            <a:r>
              <a:rPr lang="en-US" sz="4000" dirty="0">
                <a:solidFill>
                  <a:schemeClr val="bg1"/>
                </a:solidFill>
              </a:rPr>
              <a:t>Classroom </a:t>
            </a:r>
            <a:r>
              <a:rPr lang="en-US" sz="4000" dirty="0" smtClean="0">
                <a:solidFill>
                  <a:schemeClr val="bg1"/>
                </a:solidFill>
              </a:rPr>
              <a:t>Discussion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computation </a:t>
            </a:r>
            <a:r>
              <a:rPr lang="en-US" dirty="0"/>
              <a:t>is done </a:t>
            </a:r>
            <a:r>
              <a:rPr lang="en-US" dirty="0" smtClean="0"/>
              <a:t>mentally</a:t>
            </a: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plenty of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signal such as </a:t>
            </a:r>
            <a:r>
              <a:rPr lang="en-US" dirty="0" smtClean="0"/>
              <a:t>thumbs </a:t>
            </a:r>
            <a:r>
              <a:rPr lang="en-US" dirty="0"/>
              <a:t>on their chest to show they have the </a:t>
            </a:r>
            <a:r>
              <a:rPr lang="en-US" dirty="0" smtClean="0"/>
              <a:t>answer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tudents  </a:t>
            </a:r>
            <a:r>
              <a:rPr lang="en-US" dirty="0"/>
              <a:t>share their strategies and justifications with their </a:t>
            </a:r>
            <a:r>
              <a:rPr lang="en-US" dirty="0" smtClean="0"/>
              <a:t>peers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clarify their own thinking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test other strategies to see if they are logical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apply number </a:t>
            </a:r>
            <a:r>
              <a:rPr lang="en-US" dirty="0" smtClean="0"/>
              <a:t>relationships</a:t>
            </a:r>
          </a:p>
          <a:p>
            <a:endParaRPr lang="en-US" dirty="0"/>
          </a:p>
          <a:p>
            <a:r>
              <a:rPr lang="en-US" dirty="0"/>
              <a:t>build a repertoire of efficient </a:t>
            </a:r>
            <a:r>
              <a:rPr lang="en-US" dirty="0" smtClean="0"/>
              <a:t>strategies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earn how to talk about math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benefits </a:t>
            </a:r>
            <a:r>
              <a:rPr lang="en-US" dirty="0" smtClean="0">
                <a:solidFill>
                  <a:schemeClr val="bg1"/>
                </a:solidFill>
              </a:rPr>
              <a:t>of Number Talks are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 T</a:t>
            </a:r>
            <a:r>
              <a:rPr lang="en-US" dirty="0" smtClean="0"/>
              <a:t>he </a:t>
            </a:r>
            <a:r>
              <a:rPr lang="en-US" dirty="0"/>
              <a:t>heart of Number Talks is classroom </a:t>
            </a:r>
            <a:r>
              <a:rPr lang="en-US" dirty="0" smtClean="0"/>
              <a:t>conversations.</a:t>
            </a:r>
          </a:p>
          <a:p>
            <a:endParaRPr lang="en-US" dirty="0" smtClean="0"/>
          </a:p>
          <a:p>
            <a:r>
              <a:rPr lang="en-US" dirty="0" smtClean="0"/>
              <a:t> teacher </a:t>
            </a:r>
            <a:r>
              <a:rPr lang="en-US" dirty="0"/>
              <a:t>becomes the </a:t>
            </a:r>
            <a:r>
              <a:rPr lang="en-US" dirty="0" smtClean="0"/>
              <a:t>facilitator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teacher </a:t>
            </a:r>
            <a:r>
              <a:rPr lang="en-US" dirty="0"/>
              <a:t>writes down all the students' </a:t>
            </a:r>
            <a:r>
              <a:rPr lang="en-US" dirty="0" smtClean="0"/>
              <a:t>answers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students "justify</a:t>
            </a:r>
            <a:r>
              <a:rPr lang="en-US" dirty="0"/>
              <a:t>" their answers by sharing their </a:t>
            </a:r>
            <a:r>
              <a:rPr lang="en-US" dirty="0" smtClean="0"/>
              <a:t>strategies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hile </a:t>
            </a:r>
            <a:r>
              <a:rPr lang="en-US" dirty="0"/>
              <a:t>the student is explaining a strategy the teacher is recording the strategy on the </a:t>
            </a:r>
            <a:r>
              <a:rPr lang="en-US" dirty="0" smtClean="0"/>
              <a:t>board.</a:t>
            </a:r>
          </a:p>
          <a:p>
            <a:endParaRPr lang="en-US" dirty="0" smtClean="0"/>
          </a:p>
          <a:p>
            <a:r>
              <a:rPr lang="en-US" dirty="0" smtClean="0"/>
              <a:t>It is a </a:t>
            </a:r>
            <a:r>
              <a:rPr lang="en-US" dirty="0"/>
              <a:t>great way to model recording strategies!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     3.  The </a:t>
            </a:r>
            <a:r>
              <a:rPr lang="en-US" sz="4000" dirty="0">
                <a:solidFill>
                  <a:schemeClr val="bg1"/>
                </a:solidFill>
              </a:rPr>
              <a:t>Teacher's </a:t>
            </a:r>
            <a:r>
              <a:rPr lang="en-US" sz="4000" dirty="0" smtClean="0">
                <a:solidFill>
                  <a:schemeClr val="bg1"/>
                </a:solidFill>
              </a:rPr>
              <a:t>Role  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6251">
            <a:off x="7272415" y="397521"/>
            <a:ext cx="1505816" cy="12548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/>
              <a:t>Teacher poses questions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students lead </a:t>
            </a:r>
            <a:r>
              <a:rPr lang="en-US" dirty="0"/>
              <a:t>the </a:t>
            </a:r>
            <a:r>
              <a:rPr lang="en-US" dirty="0" smtClean="0"/>
              <a:t>conversation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changing the question from "What answer did you get?" to "How did you solve this problem?" </a:t>
            </a:r>
            <a:r>
              <a:rPr lang="en-US" u="sng" dirty="0"/>
              <a:t>the teacher is able to understand how the students are making sense of mathematics</a:t>
            </a:r>
            <a:r>
              <a:rPr lang="en-US" u="sng" dirty="0" smtClean="0"/>
              <a:t>.</a:t>
            </a:r>
          </a:p>
          <a:p>
            <a:endParaRPr lang="en-US" dirty="0"/>
          </a:p>
          <a:p>
            <a:r>
              <a:rPr lang="en-US" dirty="0"/>
              <a:t>Don't be afraid to share incorrect solutions.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Wrong </a:t>
            </a:r>
            <a:r>
              <a:rPr lang="en-US" dirty="0"/>
              <a:t>answers can lead to great classroom discussion and point out misconceptions a student may have.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help </a:t>
            </a:r>
            <a:r>
              <a:rPr lang="en-US" dirty="0"/>
              <a:t>the students focus on number relationships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elp them use </a:t>
            </a:r>
            <a:r>
              <a:rPr lang="en-US" dirty="0"/>
              <a:t>these relationships to solve </a:t>
            </a:r>
            <a:r>
              <a:rPr lang="en-US" dirty="0" smtClean="0"/>
              <a:t>problems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students approach problems without paper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pencil,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they </a:t>
            </a:r>
            <a:r>
              <a:rPr lang="en-US" dirty="0"/>
              <a:t>are encouraged to rely on what they </a:t>
            </a:r>
            <a:r>
              <a:rPr lang="en-US" dirty="0" smtClean="0"/>
              <a:t>know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what they understand </a:t>
            </a:r>
            <a:r>
              <a:rPr lang="en-US" dirty="0"/>
              <a:t>about the numbers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how </a:t>
            </a:r>
            <a:r>
              <a:rPr lang="en-US" dirty="0"/>
              <a:t>they are </a:t>
            </a:r>
            <a:r>
              <a:rPr lang="en-US" dirty="0" smtClean="0"/>
              <a:t>interrelated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4. The Role of Mental Math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elizabeth.bingham@knox.kyschools.us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967</Words>
  <Application>Microsoft Office PowerPoint</Application>
  <PresentationFormat>On-screen Show (4:3)</PresentationFormat>
  <Paragraphs>247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Paper</vt:lpstr>
      <vt:lpstr>EERTI Continuing Group </vt:lpstr>
      <vt:lpstr>PowerPoint Presentation</vt:lpstr>
      <vt:lpstr>Key Components of Number Talks </vt:lpstr>
      <vt:lpstr>T.3 CLIP </vt:lpstr>
      <vt:lpstr>PowerPoint Presentation</vt:lpstr>
      <vt:lpstr>    The benefits of Number Talks are: </vt:lpstr>
      <vt:lpstr>        3.  The Teacher's Role   </vt:lpstr>
      <vt:lpstr>PowerPoint Presentation</vt:lpstr>
      <vt:lpstr>4. The Role of Mental Math</vt:lpstr>
      <vt:lpstr>CLASSROOM CLIP   5.3   </vt:lpstr>
      <vt:lpstr>5. Purposeful Computation Problems </vt:lpstr>
      <vt:lpstr>HOW DOES NUMBER TALKS RELATE TO  MATH</vt:lpstr>
      <vt:lpstr>MATHEMATICAL PRACTICES 1 - 4</vt:lpstr>
      <vt:lpstr>PowerPoint Presentation</vt:lpstr>
      <vt:lpstr>Number Talk Ideas: </vt:lpstr>
      <vt:lpstr>PowerPoint Presentation</vt:lpstr>
      <vt:lpstr>PowerPoint Presentation</vt:lpstr>
      <vt:lpstr>PowerPoint Presentation</vt:lpstr>
      <vt:lpstr>TO HELP STUDENTS GET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KINDERGARTEN CLASSROOM</vt:lpstr>
      <vt:lpstr>Questioning </vt:lpstr>
      <vt:lpstr>Explaining Mathematical Thinking </vt:lpstr>
      <vt:lpstr>Source of Mathematical Ideas </vt:lpstr>
      <vt:lpstr>Responsibility for Learning </vt:lpstr>
      <vt:lpstr>Is MATH TALK a waste of my time?</vt:lpstr>
      <vt:lpstr>PROFESSIONAL GROWTH AND EFFECTIVENESS SYSTEM</vt:lpstr>
      <vt:lpstr>Five Talk Moves </vt:lpstr>
      <vt:lpstr>PowerPoint Presentation</vt:lpstr>
      <vt:lpstr>NUMBER TALKS ARE…</vt:lpstr>
      <vt:lpstr>MORE QUESTIONING</vt:lpstr>
      <vt:lpstr>NUMBER TALKS ARE…</vt:lpstr>
      <vt:lpstr>Third Grade Classroom</vt:lpstr>
      <vt:lpstr>MAKE AND TAKE</vt:lpstr>
    </vt:vector>
  </TitlesOfParts>
  <Company>Knox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EERTI Continuing Group</dc:title>
  <dc:creator>Bingham, Elizabeth</dc:creator>
  <cp:lastModifiedBy>Bingham, Elizabeth</cp:lastModifiedBy>
  <cp:revision>29</cp:revision>
  <dcterms:created xsi:type="dcterms:W3CDTF">2014-02-07T13:37:33Z</dcterms:created>
  <dcterms:modified xsi:type="dcterms:W3CDTF">2014-04-21T14:05:44Z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